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12" r:id="rId5"/>
    <p:sldId id="2509" r:id="rId6"/>
    <p:sldId id="2531" r:id="rId7"/>
    <p:sldId id="2541" r:id="rId8"/>
    <p:sldId id="2562" r:id="rId9"/>
    <p:sldId id="2569" r:id="rId10"/>
    <p:sldId id="2542" r:id="rId11"/>
    <p:sldId id="2570" r:id="rId12"/>
    <p:sldId id="2571" r:id="rId13"/>
    <p:sldId id="2519" r:id="rId14"/>
    <p:sldId id="2572" r:id="rId15"/>
    <p:sldId id="2577" r:id="rId16"/>
    <p:sldId id="2576" r:id="rId17"/>
    <p:sldId id="2573" r:id="rId18"/>
    <p:sldId id="2574" r:id="rId19"/>
    <p:sldId id="2575" r:id="rId20"/>
    <p:sldId id="2578" r:id="rId21"/>
    <p:sldId id="2579" r:id="rId22"/>
    <p:sldId id="2580" r:id="rId23"/>
    <p:sldId id="2581" r:id="rId24"/>
    <p:sldId id="2582" r:id="rId25"/>
    <p:sldId id="2583" r:id="rId26"/>
    <p:sldId id="2586" r:id="rId27"/>
    <p:sldId id="2587" r:id="rId28"/>
    <p:sldId id="2585" r:id="rId29"/>
    <p:sldId id="2513" r:id="rId3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333F50"/>
    <a:srgbClr val="2C2153"/>
    <a:srgbClr val="A53F52"/>
    <a:srgbClr val="2F3342"/>
    <a:srgbClr val="CD8278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416" autoAdjust="0"/>
  </p:normalViewPr>
  <p:slideViewPr>
    <p:cSldViewPr snapToGrid="0">
      <p:cViewPr varScale="1">
        <p:scale>
          <a:sx n="80" d="100"/>
          <a:sy n="80" d="100"/>
        </p:scale>
        <p:origin x="1013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10908"/>
    </p:cViewPr>
  </p:sorterViewPr>
  <p:notesViewPr>
    <p:cSldViewPr snapToGrid="0">
      <p:cViewPr>
        <p:scale>
          <a:sx n="100" d="100"/>
          <a:sy n="100" d="100"/>
        </p:scale>
        <p:origin x="2748" y="3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18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\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ó thể là hình ảnh về đường và cây">
            <a:extLst>
              <a:ext uri="{FF2B5EF4-FFF2-40B4-BE49-F238E27FC236}">
                <a16:creationId xmlns:a16="http://schemas.microsoft.com/office/drawing/2014/main" id="{65094491-8566-E89D-891C-91B79056C4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" b="4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C6A98-CBAD-AD86-C60B-34873404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FB7A78-EBE1-EE5F-C06A-9B42567EB1FC}"/>
              </a:ext>
            </a:extLst>
          </p:cNvPr>
          <p:cNvSpPr/>
          <p:nvPr userDrawn="1"/>
        </p:nvSpPr>
        <p:spPr>
          <a:xfrm>
            <a:off x="1525928" y="1720840"/>
            <a:ext cx="882568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WELCOME TO</a:t>
            </a:r>
            <a:b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b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AML</a:t>
            </a:r>
            <a:b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Automotive Mechatronics Lab</a:t>
            </a:r>
          </a:p>
        </p:txBody>
      </p:sp>
    </p:spTree>
    <p:extLst>
      <p:ext uri="{BB962C8B-B14F-4D97-AF65-F5344CB8AC3E}">
        <p14:creationId xmlns:p14="http://schemas.microsoft.com/office/powerpoint/2010/main" val="76222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1" y="4209066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520781"/>
            <a:ext cx="5251450" cy="1661297"/>
          </a:xfrm>
        </p:spPr>
        <p:txBody>
          <a:bodyPr anchor="ctr"/>
          <a:lstStyle>
            <a:lvl1pPr algn="l">
              <a:defRPr sz="6000" spc="3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8052" y="6459286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234906"/>
            <a:ext cx="11129390" cy="42862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200" cap="none" baseline="0">
                <a:solidFill>
                  <a:srgbClr val="333F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8662" y="853332"/>
            <a:ext cx="11129390" cy="55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69" indent="-285757">
              <a:lnSpc>
                <a:spcPct val="150000"/>
              </a:lnSpc>
              <a:buFont typeface="Arial" panose="020B0604020202020204" pitchFamily="34" charset="0"/>
              <a:buChar char="‒"/>
              <a:defRPr sz="180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80" indent="-285757">
              <a:lnSpc>
                <a:spcPct val="150000"/>
              </a:lnSpc>
              <a:buFont typeface="Courier New" panose="02070309020205020404" pitchFamily="49" charset="0"/>
              <a:buChar char="o"/>
              <a:defRPr sz="16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3088" indent="-171454">
              <a:lnSpc>
                <a:spcPct val="150000"/>
              </a:lnSpc>
              <a:buFont typeface="Wingdings" panose="05000000000000000000" pitchFamily="2" charset="2"/>
              <a:buChar char="§"/>
              <a:defRPr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 txBox="1">
            <a:spLocks/>
          </p:cNvSpPr>
          <p:nvPr userDrawn="1"/>
        </p:nvSpPr>
        <p:spPr>
          <a:xfrm>
            <a:off x="594520" y="6268290"/>
            <a:ext cx="1796257" cy="365125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401638" y="169069"/>
            <a:ext cx="105526" cy="5325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3" name="Shape 61">
            <a:extLst>
              <a:ext uri="{FF2B5EF4-FFF2-40B4-BE49-F238E27FC236}">
                <a16:creationId xmlns:a16="http://schemas.microsoft.com/office/drawing/2014/main" id="{05512C7E-8265-588E-2653-97FA7D9A3979}"/>
              </a:ext>
            </a:extLst>
          </p:cNvPr>
          <p:cNvSpPr/>
          <p:nvPr userDrawn="1"/>
        </p:nvSpPr>
        <p:spPr>
          <a:xfrm>
            <a:off x="594517" y="6526851"/>
            <a:ext cx="3917661" cy="1924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r>
              <a:rPr lang="en-US" sz="1001" b="1" dirty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AML </a:t>
            </a:r>
            <a:r>
              <a:rPr lang="en-US" sz="1001" dirty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001" b="1" dirty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1" dirty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utomotive </a:t>
            </a:r>
            <a:r>
              <a:rPr lang="en-US" sz="1001" b="1" dirty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001" dirty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echatronics </a:t>
            </a:r>
            <a:r>
              <a:rPr lang="en-US" sz="1001" b="1" dirty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001" dirty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aboratory  | Trung-Hieu Nguyen</a:t>
            </a:r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 descr="Picture placeholder">
            <a:extLst>
              <a:ext uri="{FF2B5EF4-FFF2-40B4-BE49-F238E27FC236}">
                <a16:creationId xmlns:a16="http://schemas.microsoft.com/office/drawing/2014/main" id="{EC18E725-E04F-02A6-1F20-912BC6F80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3EA3EF-7CA5-801A-0DF1-16A00719C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BDAD3-E5A9-AD1F-321D-BA8D1DAEF308}"/>
              </a:ext>
            </a:extLst>
          </p:cNvPr>
          <p:cNvGrpSpPr/>
          <p:nvPr userDrawn="1"/>
        </p:nvGrpSpPr>
        <p:grpSpPr>
          <a:xfrm>
            <a:off x="4410877" y="4765970"/>
            <a:ext cx="4139891" cy="2083012"/>
            <a:chOff x="2384320" y="4316097"/>
            <a:chExt cx="4139891" cy="2083012"/>
          </a:xfrm>
        </p:grpSpPr>
        <p:pic>
          <p:nvPicPr>
            <p:cNvPr id="9" name="Graphic 8" descr="User" title="Icon - Presenter Name">
              <a:extLst>
                <a:ext uri="{FF2B5EF4-FFF2-40B4-BE49-F238E27FC236}">
                  <a16:creationId xmlns:a16="http://schemas.microsoft.com/office/drawing/2014/main" id="{A2C4DBDE-7BE3-3F63-DFE7-686580AF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320" y="4316097"/>
              <a:ext cx="558449" cy="558449"/>
            </a:xfrm>
            <a:prstGeom prst="rect">
              <a:avLst/>
            </a:prstGeom>
          </p:spPr>
        </p:pic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7CA2AE69-3B08-B3E3-52D5-0AB808B08911}"/>
                </a:ext>
              </a:extLst>
            </p:cNvPr>
            <p:cNvSpPr txBox="1">
              <a:spLocks/>
            </p:cNvSpPr>
            <p:nvPr/>
          </p:nvSpPr>
          <p:spPr>
            <a:xfrm>
              <a:off x="3179165" y="4373291"/>
              <a:ext cx="3345046" cy="55844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B0F0"/>
                </a:buClr>
              </a:pPr>
              <a:r>
                <a:rPr kumimoji="0" lang="en-US" sz="180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Gill Sans" panose="020B0502020104020203" pitchFamily="34" charset="-79"/>
                </a:rPr>
                <a:t>Trung-Hieu Nguyen</a:t>
              </a:r>
            </a:p>
          </p:txBody>
        </p:sp>
        <p:pic>
          <p:nvPicPr>
            <p:cNvPr id="11" name="Graphic 10" descr="Smart Phone" title="Icon - Presenter Phone Number">
              <a:extLst>
                <a:ext uri="{FF2B5EF4-FFF2-40B4-BE49-F238E27FC236}">
                  <a16:creationId xmlns:a16="http://schemas.microsoft.com/office/drawing/2014/main" id="{60362720-902D-F49C-687A-C8B5BBE2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84320" y="5135996"/>
              <a:ext cx="558449" cy="558449"/>
            </a:xfrm>
            <a:prstGeom prst="rect">
              <a:avLst/>
            </a:prstGeom>
          </p:spPr>
        </p:pic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33890A84-B2C5-3659-119A-A728D933DF8F}"/>
                </a:ext>
              </a:extLst>
            </p:cNvPr>
            <p:cNvSpPr txBox="1">
              <a:spLocks/>
            </p:cNvSpPr>
            <p:nvPr/>
          </p:nvSpPr>
          <p:spPr>
            <a:xfrm>
              <a:off x="3179165" y="5176965"/>
              <a:ext cx="3144655" cy="5174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8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6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ZA" sz="160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B0F0"/>
                </a:buClr>
              </a:pPr>
              <a:r>
                <a:rPr kumimoji="0" lang="en-US" sz="180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Gill Sans Light" panose="020B0302020104020203" pitchFamily="34" charset="-79"/>
                </a:rPr>
                <a:t>0962497102</a:t>
              </a:r>
            </a:p>
          </p:txBody>
        </p:sp>
        <p:pic>
          <p:nvPicPr>
            <p:cNvPr id="13" name="Graphic 12" descr="Envelope" title="Icon Presenter Email">
              <a:extLst>
                <a:ext uri="{FF2B5EF4-FFF2-40B4-BE49-F238E27FC236}">
                  <a16:creationId xmlns:a16="http://schemas.microsoft.com/office/drawing/2014/main" id="{4813D160-6003-6D69-A228-5AD820CB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84321" y="5840660"/>
              <a:ext cx="558449" cy="558449"/>
            </a:xfrm>
            <a:prstGeom prst="rect">
              <a:avLst/>
            </a:prstGeom>
          </p:spPr>
        </p:pic>
        <p:sp>
          <p:nvSpPr>
            <p:cNvPr id="14" name="Text Placeholder 18">
              <a:extLst>
                <a:ext uri="{FF2B5EF4-FFF2-40B4-BE49-F238E27FC236}">
                  <a16:creationId xmlns:a16="http://schemas.microsoft.com/office/drawing/2014/main" id="{0684B90E-6F0A-D6E8-A9BA-ED28E5ECB43A}"/>
                </a:ext>
              </a:extLst>
            </p:cNvPr>
            <p:cNvSpPr txBox="1">
              <a:spLocks/>
            </p:cNvSpPr>
            <p:nvPr/>
          </p:nvSpPr>
          <p:spPr>
            <a:xfrm>
              <a:off x="3179171" y="5908698"/>
              <a:ext cx="3345040" cy="35518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lang="en-US" sz="1400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6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ZA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00B0F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u="none" strike="noStrike" kern="1200" cap="none" spc="30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cs typeface="Gill Sans Light" panose="020B0302020104020203" pitchFamily="34" charset="-79"/>
                </a:rPr>
                <a:t>hieuntr@hcmute.edu.vn</a:t>
              </a:r>
              <a:r>
                <a:rPr kumimoji="0" lang="en-US" sz="180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Gill Sans Light" panose="020B0302020104020203" pitchFamily="34" charset="-79"/>
                </a:rPr>
                <a:t>  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CF73CB1-1E31-56A2-F566-9802BE540A3D}"/>
              </a:ext>
            </a:extLst>
          </p:cNvPr>
          <p:cNvSpPr/>
          <p:nvPr userDrawn="1"/>
        </p:nvSpPr>
        <p:spPr>
          <a:xfrm>
            <a:off x="3349769" y="2298181"/>
            <a:ext cx="5492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+mj-lt"/>
              </a:rPr>
              <a:t>For your attention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5962CB-7D69-2A97-EAA8-0025EE78F752}"/>
              </a:ext>
            </a:extLst>
          </p:cNvPr>
          <p:cNvSpPr/>
          <p:nvPr userDrawn="1"/>
        </p:nvSpPr>
        <p:spPr>
          <a:xfrm>
            <a:off x="3349769" y="1024744"/>
            <a:ext cx="54924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spc="6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3113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90" y="5038491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1">
                <a:solidFill>
                  <a:schemeClr val="tx1"/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90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1" y="4209066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1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520781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20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8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1">
                <a:solidFill>
                  <a:schemeClr val="bg1"/>
                </a:solidFill>
              </a:defRPr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8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1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1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8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1">
                <a:solidFill>
                  <a:schemeClr val="bg1"/>
                </a:solidFill>
              </a:defRPr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8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1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1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20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801279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80554"/>
            <a:ext cx="3932238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801279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1"/>
            </a:lvl2pPr>
            <a:lvl3pPr>
              <a:defRPr sz="1600"/>
            </a:lvl3pPr>
            <a:lvl4pPr>
              <a:defRPr sz="1401"/>
            </a:lvl4pPr>
            <a:lvl5pPr>
              <a:defRPr sz="14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801279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84980"/>
            <a:ext cx="3932238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801279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20" y="365127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20" y="1356570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5126" y="63352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052" y="6478766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7" r:id="rId3"/>
    <p:sldLayoutId id="2147483674" r:id="rId4"/>
    <p:sldLayoutId id="2147483675" r:id="rId5"/>
    <p:sldLayoutId id="2147483653" r:id="rId6"/>
    <p:sldLayoutId id="2147483670" r:id="rId7"/>
    <p:sldLayoutId id="2147483671" r:id="rId8"/>
    <p:sldLayoutId id="2147483672" r:id="rId9"/>
    <p:sldLayoutId id="2147483651" r:id="rId10"/>
  </p:sldLayoutIdLst>
  <p:hf hdr="0" ftr="0" dt="0"/>
  <p:txStyles>
    <p:titleStyle>
      <a:lvl1pPr algn="ctr" defTabSz="914423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150000"/>
        </a:lnSpc>
        <a:spcBef>
          <a:spcPts val="100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36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341B7-0AB9-49A4-A3F6-B2708042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EC1A5-53FC-469F-8E90-A39D68C78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2.1. Board overview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5FB96-B552-41FF-82E2-36F675AA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DS1104 contain important elements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0C3E5-8E76-B06C-0A13-7A911B25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12" y="1613435"/>
            <a:ext cx="6458575" cy="46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42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BC5D-02E6-048D-2781-7EC7C41DA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3F5EBA-32AC-4D39-09BE-F622DB6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96817-E679-FF74-34E0-BF4E737F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2.1. Board overview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E64D-2EAC-8019-01C7-B009FF27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The I/O connector (P1) </a:t>
            </a:r>
            <a:r>
              <a:rPr lang="en-US"/>
              <a:t>is a 100-pin connector. The signals available at this connector are described in I/O Connector (P1) </a:t>
            </a:r>
          </a:p>
          <a:p>
            <a:endParaRPr lang="en-US"/>
          </a:p>
          <a:p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7795D-66C7-68E0-AB00-9EF30FB6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96" y="2052268"/>
            <a:ext cx="5495207" cy="437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3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81CD-863B-8F69-EF87-CBFC164F8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24654-2305-311D-ACC9-95E271BF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986EF-73FF-D6FA-8BA4-4BD59E30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2.1. Board overview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18698-3C4C-7B0E-CE5E-214014B3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The I/O connector </a:t>
            </a:r>
            <a:r>
              <a:rPr lang="en-US"/>
              <a:t>is a 100-pin connector</a:t>
            </a:r>
          </a:p>
          <a:p>
            <a:endParaRPr lang="en-US"/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62BD2-6E43-AED8-242F-E7345DA0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2083946"/>
            <a:ext cx="8326012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1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5B689-170E-D672-AD26-BA9B36EB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F8151-D025-4D1B-D83E-A588F7BF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5A0E21-ABC2-3B5F-1479-FDEB351F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2.1. Board overview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5D8BE-430F-D986-35F1-71D070D0C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The master PPC debug connector</a:t>
            </a:r>
            <a:r>
              <a:rPr lang="en-US"/>
              <a:t> is a JTAG 1149.1 hardware debug connector and can be used for master PPC debugging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A2238-9FFC-E74B-D80F-330A7A47A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56" y="2332983"/>
            <a:ext cx="7202602" cy="367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9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3DF2C-5C27-C214-D8C9-F892FB583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CA173-7027-3ED2-2D70-5CA239B1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E2B27-E298-8300-07D2-2EAD8D08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2.1. Board overview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6377E-ACEA-BC3C-4CF8-A9E934228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The slave DSP debug connector</a:t>
            </a:r>
            <a:r>
              <a:rPr lang="en-US"/>
              <a:t> is a JTAG 1149.1 hardware debug connector and can be used for slave DSP debugging</a:t>
            </a:r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9E5A26-73DC-2020-A363-0E8EE34B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178" y="2276309"/>
            <a:ext cx="7403644" cy="37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1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4663A-22E7-C18D-1D4F-E947373B6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F154F2-B828-78C2-75E0-B3B9C688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D18CF5-A7D8-B048-D2B1-AE5B75ED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2.1. Board overview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01F79-7135-42B4-AE5B-1F57B06BF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The slave DSP flash jumper </a:t>
            </a:r>
            <a:r>
              <a:rPr lang="en-US"/>
              <a:t>is used to control the protection mode of the flash memory and the watchdog mode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4AC55-AC55-6636-9C7F-79901F2B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179" y="3024555"/>
            <a:ext cx="4931641" cy="205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1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D7205-9181-48DE-9622-77A6C72C6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C8858-8400-398D-8A1C-612AA22F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CB793-A6C5-A252-A8AC-B19008D6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2.1. Board overview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042D5-5E9E-BFE6-6458-07B6D4FCB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The red status LED </a:t>
            </a:r>
            <a:r>
              <a:rPr lang="en-US"/>
              <a:t>is equipped for troubleshooting purposes</a:t>
            </a:r>
          </a:p>
          <a:p>
            <a:r>
              <a:rPr lang="en-US"/>
              <a:t>If the LED is lit, the host PC’s </a:t>
            </a:r>
            <a:r>
              <a:rPr lang="en-US" b="1"/>
              <a:t>PCI bus </a:t>
            </a:r>
            <a:r>
              <a:rPr lang="en-US"/>
              <a:t>for the DS1104 is </a:t>
            </a:r>
            <a:r>
              <a:rPr lang="en-US" b="1"/>
              <a:t>over or underclocked. </a:t>
            </a:r>
            <a:r>
              <a:rPr lang="en-US"/>
              <a:t>The LED is lit whenever the clock rate is lower than </a:t>
            </a:r>
            <a:r>
              <a:rPr lang="en-US" b="1"/>
              <a:t>5 MHz </a:t>
            </a:r>
            <a:r>
              <a:rPr lang="en-US"/>
              <a:t>or higher than </a:t>
            </a:r>
            <a:r>
              <a:rPr lang="en-US" b="1"/>
              <a:t>35 MHz</a:t>
            </a:r>
            <a:r>
              <a:rPr lang="en-US"/>
              <a:t> (For PCI interfaces, </a:t>
            </a:r>
            <a:r>
              <a:rPr lang="en-US" b="1"/>
              <a:t>33 MHz </a:t>
            </a:r>
            <a:r>
              <a:rPr lang="en-US"/>
              <a:t>is the </a:t>
            </a:r>
            <a:r>
              <a:rPr lang="en-US" b="1"/>
              <a:t>standard frequency</a:t>
            </a:r>
            <a:r>
              <a:rPr lang="en-US"/>
              <a:t>)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8607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5E532-F161-0B16-CE50-CB288CF9B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AAF711-FF81-68EE-F6F7-9B39866D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5D2E9B-33A6-8890-1F9B-6CCA5503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2.2. Block diagram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91C0-8690-3CA4-9E42-C20E665A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CB33E-01BA-8EAC-F065-9D4E4714F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32" y="1226126"/>
            <a:ext cx="6647764" cy="46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2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0D7E-E436-3DAA-5121-613D6A34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2B0EE-FA37-A9D6-DC2C-34A0CF2B9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D6682-B4BA-6469-A899-62EE3D48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C574B-0993-6858-21FC-7D52257D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/>
              <a:t>. How to use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66500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28549-B518-9E9A-DB63-33C70FE13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FD99D6-0C3A-5A0C-EDB3-E8CC93DB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355ED5-E29F-618A-DC59-F85CE91F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17093-4B42-ACCB-353E-B37CD2094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Real-Time Interface (RTI) </a:t>
            </a:r>
          </a:p>
          <a:p>
            <a:r>
              <a:rPr lang="en-US"/>
              <a:t>Control Desk</a:t>
            </a:r>
          </a:p>
          <a:p>
            <a:r>
              <a:rPr lang="en-US"/>
              <a:t>Set up</a:t>
            </a:r>
          </a:p>
          <a:p>
            <a:endParaRPr lang="en-US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4208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7718" y="1655867"/>
            <a:ext cx="2260377" cy="74477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Topic: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8051" y="6492875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679479" y="5174760"/>
            <a:ext cx="7290546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B0F0"/>
              </a:buClr>
            </a:pPr>
            <a:r>
              <a:rPr lang="en-US" sz="1801" spc="300" dirty="0">
                <a:cs typeface="Gill Sans" panose="020B0502020104020203" pitchFamily="34" charset="-79"/>
              </a:rPr>
              <a:t>Presenter : - </a:t>
            </a:r>
            <a:r>
              <a:rPr lang="en-US" sz="1801" spc="300">
                <a:cs typeface="Gill Sans" panose="020B0502020104020203" pitchFamily="34" charset="-79"/>
              </a:rPr>
              <a:t>Nguyen Trung Hoa</a:t>
            </a:r>
            <a:endParaRPr lang="en-US" sz="1801" spc="300" dirty="0">
              <a:cs typeface="Gill Sans" panose="020B0502020104020203" pitchFamily="34" charset="-79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96B627E-BC90-0FEE-06A7-10514AC3520C}"/>
              </a:ext>
            </a:extLst>
          </p:cNvPr>
          <p:cNvSpPr txBox="1">
            <a:spLocks/>
          </p:cNvSpPr>
          <p:nvPr/>
        </p:nvSpPr>
        <p:spPr>
          <a:xfrm>
            <a:off x="4864474" y="92880"/>
            <a:ext cx="7536922" cy="74477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Automotive Mechatronics Laboratory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1"/>
            <a:ext cx="4679478" cy="685799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01BD61-9A45-9877-04D2-87C0180FF99D}"/>
              </a:ext>
            </a:extLst>
          </p:cNvPr>
          <p:cNvSpPr/>
          <p:nvPr/>
        </p:nvSpPr>
        <p:spPr>
          <a:xfrm>
            <a:off x="4457505" y="6308145"/>
            <a:ext cx="2198789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B0F0"/>
              </a:buClr>
            </a:pPr>
            <a:r>
              <a:rPr lang="en-US" sz="1801" spc="300">
                <a:cs typeface="Gill Sans" panose="020B0502020104020203" pitchFamily="34" charset="-79"/>
              </a:rPr>
              <a:t>2024-12-16</a:t>
            </a:r>
            <a:endParaRPr lang="en-US" sz="1801" spc="300" dirty="0">
              <a:cs typeface="Gill Sans" panose="020B0502020104020203" pitchFamily="34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1200E-AA9E-2980-5D67-6F405A4003C5}"/>
              </a:ext>
            </a:extLst>
          </p:cNvPr>
          <p:cNvSpPr/>
          <p:nvPr/>
        </p:nvSpPr>
        <p:spPr>
          <a:xfrm>
            <a:off x="9549262" y="6308145"/>
            <a:ext cx="2198789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B0F0"/>
              </a:buClr>
            </a:pPr>
            <a:r>
              <a:rPr lang="en-US" sz="1801" spc="300" dirty="0">
                <a:cs typeface="Gill Sans" panose="020B0502020104020203" pitchFamily="34" charset="-79"/>
              </a:rPr>
              <a:t>aml.edu.vn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E72F0-6200-0A2D-14E9-03ECE865B281}"/>
              </a:ext>
            </a:extLst>
          </p:cNvPr>
          <p:cNvSpPr txBox="1">
            <a:spLocks/>
          </p:cNvSpPr>
          <p:nvPr/>
        </p:nvSpPr>
        <p:spPr>
          <a:xfrm>
            <a:off x="5603132" y="2347148"/>
            <a:ext cx="5359939" cy="1318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23" rtl="0" eaLnBrk="1" latinLnBrk="0" hangingPunct="1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None/>
              <a:defRPr sz="2400" kern="1200" spc="60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11" indent="0" algn="l" defTabSz="91442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DS1104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Weekly Report</a:t>
            </a:r>
          </a:p>
        </p:txBody>
      </p:sp>
    </p:spTree>
    <p:extLst>
      <p:ext uri="{BB962C8B-B14F-4D97-AF65-F5344CB8AC3E}">
        <p14:creationId xmlns:p14="http://schemas.microsoft.com/office/powerpoint/2010/main" val="55745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811B-898F-B184-B05D-8815A9685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A2DF6-BE40-EE74-AAA0-5D2E9AF8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B7D2F-FD00-10AF-94C2-A38F3D34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 Real-Time Interface (RTI) 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F237A-7521-E771-D333-63314E219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is a software</a:t>
            </a:r>
            <a:r>
              <a:rPr lang="vi-VN"/>
              <a:t> </a:t>
            </a:r>
            <a:r>
              <a:rPr lang="en-US"/>
              <a:t>integrates</a:t>
            </a:r>
            <a:r>
              <a:rPr lang="vi-VN"/>
              <a:t> dSPACE blocks</a:t>
            </a:r>
            <a:r>
              <a:rPr lang="en-US"/>
              <a:t> for control models developed in</a:t>
            </a:r>
            <a:r>
              <a:rPr lang="vi-VN"/>
              <a:t> MATLAB/Simulink </a:t>
            </a:r>
            <a:r>
              <a:rPr lang="en-US"/>
              <a:t>for hardwares</a:t>
            </a:r>
            <a:r>
              <a:rPr lang="vi-VN"/>
              <a:t> </a:t>
            </a:r>
            <a:r>
              <a:rPr lang="en-US"/>
              <a:t>of</a:t>
            </a:r>
            <a:r>
              <a:rPr lang="vi-VN"/>
              <a:t> Dspace</a:t>
            </a:r>
            <a:r>
              <a:rPr lang="en-US"/>
              <a:t> like</a:t>
            </a:r>
            <a:r>
              <a:rPr lang="vi-VN"/>
              <a:t> DS1104. </a:t>
            </a:r>
            <a:endParaRPr lang="en-US"/>
          </a:p>
          <a:p>
            <a:r>
              <a:rPr lang="vi-VN"/>
              <a:t>RTI </a:t>
            </a:r>
            <a:r>
              <a:rPr lang="en-US"/>
              <a:t>enable user to transfer</a:t>
            </a:r>
            <a:r>
              <a:rPr lang="vi-VN"/>
              <a:t> Simulink</a:t>
            </a:r>
            <a:r>
              <a:rPr lang="en-US"/>
              <a:t> models</a:t>
            </a:r>
            <a:r>
              <a:rPr lang="vi-VN"/>
              <a:t> </a:t>
            </a:r>
            <a:r>
              <a:rPr lang="en-US"/>
              <a:t>to </a:t>
            </a:r>
            <a:r>
              <a:rPr lang="en-US" b="1"/>
              <a:t>C code</a:t>
            </a:r>
            <a:r>
              <a:rPr lang="en-US"/>
              <a:t>, compiled and loaded to</a:t>
            </a:r>
            <a:r>
              <a:rPr lang="vi-VN"/>
              <a:t> </a:t>
            </a:r>
            <a:r>
              <a:rPr lang="en-US"/>
              <a:t>hardware for control</a:t>
            </a:r>
            <a:r>
              <a:rPr lang="vi-VN"/>
              <a:t> </a:t>
            </a:r>
            <a:r>
              <a:rPr lang="en-US"/>
              <a:t>and adjust in real-time</a:t>
            </a:r>
          </a:p>
          <a:p>
            <a:endParaRPr lang="vi-V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49E84E-551A-DFA6-3EB4-EBB4FE50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062" y="3279891"/>
            <a:ext cx="3272590" cy="314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779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09FF5-CBB3-DFB7-C9DF-BF428D9E9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DB78B-F8A8-1655-E5C8-DE607C43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82EDC8-A79D-4B1D-76D2-ED78C0C5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3.2. Control Desk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E23BC-6731-A1B3-DDD0-02ACEBF4B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is a GUI for development, test control models in real-time for dSPACE hardware like DS1104, tune control algorithms</a:t>
            </a:r>
          </a:p>
          <a:p>
            <a:r>
              <a:rPr lang="en-US"/>
              <a:t>Real-time data monitoring</a:t>
            </a:r>
          </a:p>
          <a:p>
            <a:r>
              <a:rPr lang="en-US"/>
              <a:t>User Interface Customization</a:t>
            </a:r>
          </a:p>
          <a:p>
            <a:r>
              <a:rPr lang="en-US"/>
              <a:t>Parameter Tuning</a:t>
            </a:r>
          </a:p>
          <a:p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E7EFE-868F-89AE-2ED1-F5B6CF0E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346" y="2380397"/>
            <a:ext cx="1969179" cy="20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3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0080A-EA7D-5053-0228-8CDEA6926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0268D4-9DB7-27A1-D6D8-47874A64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A2BEB3-1CC8-BBEC-E818-ACB0D270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3.2. Control Desk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AFB3D-3C4D-225E-B7D0-5CA324292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Control Desk interface</a:t>
            </a:r>
            <a:endParaRPr lang="en-US" dirty="0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018F8-4BE2-FFEB-117D-031A8B91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43" y="1459434"/>
            <a:ext cx="8452141" cy="475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9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9B592-3433-A828-516F-751705089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3723C1-E16A-15A4-969D-8B21D554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B21542-240A-EB6C-AD16-5DA0AAF6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3.3. Set up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12FDE-314A-BE8B-6809-811FF2925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 DS1104 board with hardware to control via I/O connector</a:t>
            </a:r>
          </a:p>
          <a:p>
            <a:r>
              <a:rPr lang="en-US"/>
              <a:t>Connect DS1104 board with computer via PCI/PCIe slot</a:t>
            </a:r>
          </a:p>
          <a:p>
            <a:endParaRPr lang="en-US"/>
          </a:p>
          <a:p>
            <a:endParaRPr lang="en-US" dirty="0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A3843-A5D8-2D7E-B869-52FDF27A3A46}"/>
              </a:ext>
            </a:extLst>
          </p:cNvPr>
          <p:cNvSpPr txBox="1"/>
          <p:nvPr/>
        </p:nvSpPr>
        <p:spPr>
          <a:xfrm>
            <a:off x="3717185" y="5387139"/>
            <a:ext cx="475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Setup diagram for DS1104 Board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14885F1-E47B-8C44-FDB9-13BBFE120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5" y="2313492"/>
            <a:ext cx="10853417" cy="307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29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C77DC-22AE-AFC6-8BC7-C36F76E87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22EA5-E4C6-95B5-54B6-B79319DBC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8F105-7447-5A5A-F819-30D521101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3.3. Set up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5E90F-77D1-379F-4BCA-283C8F5E3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RTI (MATLAB/Simulink) build control model and load it to dSPACE hardware</a:t>
            </a:r>
          </a:p>
          <a:p>
            <a:r>
              <a:rPr lang="en-US"/>
              <a:t>Control Desk create GUI to monitor data and tune parameter in model real-time</a:t>
            </a:r>
          </a:p>
          <a:p>
            <a:endParaRPr lang="en-US"/>
          </a:p>
          <a:p>
            <a:endParaRPr lang="en-US" dirty="0"/>
          </a:p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32F2E0-20EB-088A-5374-4580B74D7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96" y="2390364"/>
            <a:ext cx="6201208" cy="311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C3D87-01FC-7C03-21E6-771805E56461}"/>
              </a:ext>
            </a:extLst>
          </p:cNvPr>
          <p:cNvSpPr txBox="1"/>
          <p:nvPr/>
        </p:nvSpPr>
        <p:spPr>
          <a:xfrm>
            <a:off x="4012298" y="5543003"/>
            <a:ext cx="416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Work flow of DS1104 Board</a:t>
            </a:r>
          </a:p>
        </p:txBody>
      </p:sp>
    </p:spTree>
    <p:extLst>
      <p:ext uri="{BB962C8B-B14F-4D97-AF65-F5344CB8AC3E}">
        <p14:creationId xmlns:p14="http://schemas.microsoft.com/office/powerpoint/2010/main" val="355066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27D8-D9C4-005E-87A4-E58D0259F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AD3D10-97A8-6159-FEF1-DA1BB947B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525BBF-82B8-7E82-4326-623EFE22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BE5AB5-0FB9-5AA8-0B9E-A3751965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2520781"/>
            <a:ext cx="5853544" cy="1688285"/>
          </a:xfrm>
        </p:spPr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/>
              <a:t>. RAPID CONTROL SYSTEM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474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48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5690F-5281-4E82-AEC5-C2EC4699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A6C8A4-758E-426A-9B6D-B199032C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7E8C0-96AA-41CA-B439-C82A23BF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DS1104 R&amp;D Controller Board overview</a:t>
            </a:r>
          </a:p>
          <a:p>
            <a:r>
              <a:rPr lang="en-US"/>
              <a:t>Board components</a:t>
            </a:r>
          </a:p>
          <a:p>
            <a:r>
              <a:rPr lang="en-US"/>
              <a:t>How to use</a:t>
            </a:r>
          </a:p>
          <a:p>
            <a:r>
              <a:rPr lang="en-US"/>
              <a:t>Rapid control system</a:t>
            </a:r>
            <a:endParaRPr lang="en-US" dirty="0"/>
          </a:p>
          <a:p>
            <a:endParaRPr lang="en-US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8906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CAFEE7-03E6-4635-9231-E862C554E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1CE13-5971-4BA7-A348-112F2D40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C8C597-1156-4E5A-A0C5-AA46B28D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/>
              <a:t>. ds1104 overview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7611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2FEE-5EDA-98BE-BA0A-C6ADBE7A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9ED5A-33F3-383B-7272-04B3A119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341659-15BA-4DE0-FFB3-4E00EA89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A67E5-A9EF-5BBD-6645-47FD96017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3369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DA947-C98A-7DC1-776C-DB3AE82E7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BAADF-11FC-3D62-4E5C-E409AFD1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D713B-CEFC-7858-03BE-550C8EA4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1.1.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D8970-19E6-CFD9-A671-9F8DF0128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>
                <a:solidFill>
                  <a:srgbClr val="575756"/>
                </a:solidFill>
                <a:effectLst/>
                <a:latin typeface="Open Sans" panose="020B0606030504020204" pitchFamily="34" charset="0"/>
              </a:rPr>
              <a:t>The </a:t>
            </a:r>
            <a:r>
              <a:rPr lang="en-US" b="1" i="0">
                <a:solidFill>
                  <a:srgbClr val="575756"/>
                </a:solidFill>
                <a:effectLst/>
                <a:latin typeface="Open Sans" panose="020B0606030504020204" pitchFamily="34" charset="0"/>
              </a:rPr>
              <a:t>DS1104 R&amp;D Controller Board </a:t>
            </a:r>
            <a:r>
              <a:rPr lang="en-US" b="0" i="0">
                <a:solidFill>
                  <a:srgbClr val="575756"/>
                </a:solidFill>
                <a:effectLst/>
                <a:latin typeface="Open Sans" panose="020B0606030504020204" pitchFamily="34" charset="0"/>
              </a:rPr>
              <a:t>is a cost-effective entry-level system with I/O interfaces and a real-time processor on a single board </a:t>
            </a:r>
          </a:p>
          <a:p>
            <a:r>
              <a:rPr lang="en-US">
                <a:solidFill>
                  <a:srgbClr val="575756"/>
                </a:solidFill>
                <a:latin typeface="Open Sans" panose="020B0606030504020204" pitchFamily="34" charset="0"/>
              </a:rPr>
              <a:t>It</a:t>
            </a:r>
            <a:r>
              <a:rPr lang="en-US" b="0" i="0">
                <a:solidFill>
                  <a:srgbClr val="575756"/>
                </a:solidFill>
                <a:effectLst/>
                <a:latin typeface="Open Sans" panose="020B0606030504020204" pitchFamily="34" charset="0"/>
              </a:rPr>
              <a:t> can be plugged directly into and upgrades your PC to a development tool for </a:t>
            </a:r>
            <a:r>
              <a:rPr lang="en-US" b="1" i="0">
                <a:solidFill>
                  <a:srgbClr val="575756"/>
                </a:solidFill>
                <a:effectLst/>
                <a:latin typeface="Open Sans" panose="020B0606030504020204" pitchFamily="34" charset="0"/>
              </a:rPr>
              <a:t>rapid control prototyping, </a:t>
            </a:r>
            <a:r>
              <a:rPr lang="en-US" b="0" i="0">
                <a:solidFill>
                  <a:srgbClr val="575756"/>
                </a:solidFill>
                <a:effectLst/>
                <a:latin typeface="Open Sans" panose="020B0606030504020204" pitchFamily="34" charset="0"/>
              </a:rPr>
              <a:t>education purposes, …</a:t>
            </a:r>
          </a:p>
          <a:p>
            <a:r>
              <a:rPr lang="en-US" b="0" i="0">
                <a:solidFill>
                  <a:srgbClr val="575756"/>
                </a:solidFill>
                <a:effectLst/>
                <a:latin typeface="Open Sans" panose="020B0606030504020204" pitchFamily="34" charset="0"/>
              </a:rPr>
              <a:t>The DS1104 is specifically designed for high-speed </a:t>
            </a:r>
            <a:r>
              <a:rPr lang="en-US" b="1" i="0">
                <a:solidFill>
                  <a:srgbClr val="575756"/>
                </a:solidFill>
                <a:effectLst/>
                <a:latin typeface="Open Sans" panose="020B0606030504020204" pitchFamily="34" charset="0"/>
              </a:rPr>
              <a:t>multivariable digital controllers</a:t>
            </a:r>
            <a:r>
              <a:rPr lang="en-US" b="0" i="0">
                <a:solidFill>
                  <a:srgbClr val="575756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b="1" i="0">
                <a:solidFill>
                  <a:srgbClr val="575756"/>
                </a:solidFill>
                <a:effectLst/>
                <a:latin typeface="Open Sans" panose="020B0606030504020204" pitchFamily="34" charset="0"/>
              </a:rPr>
              <a:t>real-time simulations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26" name="Picture 2" descr="Bảng mạch bộ điều khiển R&amp;D DS1104">
            <a:extLst>
              <a:ext uri="{FF2B5EF4-FFF2-40B4-BE49-F238E27FC236}">
                <a16:creationId xmlns:a16="http://schemas.microsoft.com/office/drawing/2014/main" id="{749306C3-D7A0-5EC5-959A-6856D2F2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64" y="4008397"/>
            <a:ext cx="4312228" cy="241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2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6F4B9-110C-06DF-A51A-FFD032CB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636078-5C61-4FFE-6D94-64CDCEBB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1.1.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788C3-F2D5-E15F-62D9-D0A69280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DS1104 can be plugged into a </a:t>
            </a:r>
            <a:r>
              <a:rPr lang="en-US" b="1"/>
              <a:t>PCI/PCIe slot </a:t>
            </a:r>
            <a:r>
              <a:rPr lang="en-US"/>
              <a:t>of a PC. </a:t>
            </a:r>
          </a:p>
          <a:p>
            <a:r>
              <a:rPr lang="en-US"/>
              <a:t>It is a complete real-time control system based on a </a:t>
            </a:r>
            <a:r>
              <a:rPr lang="en-US" b="1"/>
              <a:t>603 PowerPC floating-point processor </a:t>
            </a:r>
            <a:r>
              <a:rPr lang="en-US"/>
              <a:t>running at 250 MHz</a:t>
            </a:r>
          </a:p>
          <a:p>
            <a:r>
              <a:rPr lang="en-US"/>
              <a:t>For advanced I/O purposes, the board includes a slave-DSP subsystem based on the </a:t>
            </a:r>
            <a:r>
              <a:rPr lang="en-US" b="1"/>
              <a:t>TMS320F240</a:t>
            </a:r>
            <a:r>
              <a:rPr lang="en-US"/>
              <a:t> DSP microcontroller.</a:t>
            </a:r>
          </a:p>
          <a:p>
            <a:r>
              <a:rPr lang="en-US"/>
              <a:t>It has </a:t>
            </a:r>
            <a:r>
              <a:rPr lang="en-US" b="1"/>
              <a:t>100-pin I/O connector </a:t>
            </a:r>
            <a:r>
              <a:rPr lang="en-US"/>
              <a:t>on the board for </a:t>
            </a:r>
            <a:r>
              <a:rPr lang="vi-VN"/>
              <a:t>analog</a:t>
            </a:r>
            <a:r>
              <a:rPr lang="en-US"/>
              <a:t>, </a:t>
            </a:r>
            <a:r>
              <a:rPr lang="vi-VN"/>
              <a:t>digital</a:t>
            </a:r>
            <a:r>
              <a:rPr lang="en-US"/>
              <a:t> signals</a:t>
            </a:r>
            <a:r>
              <a:rPr lang="vi-VN"/>
              <a:t>, PWM,</a:t>
            </a:r>
            <a:r>
              <a:rPr lang="en-US"/>
              <a:t> … easily connect with sensors and actuators</a:t>
            </a:r>
          </a:p>
        </p:txBody>
      </p:sp>
    </p:spTree>
    <p:extLst>
      <p:ext uri="{BB962C8B-B14F-4D97-AF65-F5344CB8AC3E}">
        <p14:creationId xmlns:p14="http://schemas.microsoft.com/office/powerpoint/2010/main" val="127174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D8BDE-835C-046C-81BA-681EA8A83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5DDC8D-A54A-DC5F-2578-DECF5EF92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97FBE-B691-EE8A-3B9B-ED9E3E52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A14C69-6C0F-23BA-0A0E-A6E04155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/>
              <a:t>. Board components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7416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E918C-A02D-9936-53CD-1E6CEAE5A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0C42C7-4002-6E42-625D-F2B03DED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2C4C9-A377-FE06-2321-8A6F63CE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3020E-B5BB-D0D7-2584-C5B7AC15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Board components overview</a:t>
            </a:r>
          </a:p>
          <a:p>
            <a:r>
              <a:rPr lang="en-US"/>
              <a:t>Block diagram of DS1104</a:t>
            </a:r>
          </a:p>
          <a:p>
            <a:endParaRPr lang="en-US"/>
          </a:p>
          <a:p>
            <a:endParaRPr lang="en-US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73232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purl.org/dc/terms/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596</Words>
  <Application>Microsoft Office PowerPoint</Application>
  <PresentationFormat>Widescreen</PresentationFormat>
  <Paragraphs>96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Gill Sans</vt:lpstr>
      <vt:lpstr>Open Sans</vt:lpstr>
      <vt:lpstr>Wingdings</vt:lpstr>
      <vt:lpstr>Office Theme</vt:lpstr>
      <vt:lpstr>PowerPoint Presentation</vt:lpstr>
      <vt:lpstr>PowerPoint Presentation</vt:lpstr>
      <vt:lpstr>Outline</vt:lpstr>
      <vt:lpstr>1. ds1104 overview</vt:lpstr>
      <vt:lpstr>Outline</vt:lpstr>
      <vt:lpstr>1.1. Overview</vt:lpstr>
      <vt:lpstr>1.1. Overview</vt:lpstr>
      <vt:lpstr>2. Board components</vt:lpstr>
      <vt:lpstr>Outline</vt:lpstr>
      <vt:lpstr>2.1. Board overview</vt:lpstr>
      <vt:lpstr>2.1. Board overview</vt:lpstr>
      <vt:lpstr>2.1. Board overview</vt:lpstr>
      <vt:lpstr>2.1. Board overview</vt:lpstr>
      <vt:lpstr>2.1. Board overview</vt:lpstr>
      <vt:lpstr>2.1. Board overview</vt:lpstr>
      <vt:lpstr>2.1. Board overview</vt:lpstr>
      <vt:lpstr>2.2. Block diagram</vt:lpstr>
      <vt:lpstr>3. How to use</vt:lpstr>
      <vt:lpstr>Outline</vt:lpstr>
      <vt:lpstr>3.1. Real-Time Interface (RTI) </vt:lpstr>
      <vt:lpstr>3.2. Control Desk</vt:lpstr>
      <vt:lpstr>3.2. Control Desk</vt:lpstr>
      <vt:lpstr>3.3. Set up</vt:lpstr>
      <vt:lpstr>3.3. Set up</vt:lpstr>
      <vt:lpstr>4. RAPID CONTROL 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2021-11-18T16:35:01Z</dcterms:created>
  <dcterms:modified xsi:type="dcterms:W3CDTF">2024-12-16T06:58:17Z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